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</p:sldIdLst>
  <p:sldSz cy="5143500" cx="9144000"/>
  <p:notesSz cx="6858000" cy="9144000"/>
  <p:embeddedFontLst>
    <p:embeddedFont>
      <p:font typeface="Hanken Grotesk"/>
      <p:regular r:id="rId12"/>
      <p:bold r:id="rId13"/>
      <p:italic r:id="rId14"/>
      <p:boldItalic r:id="rId15"/>
    </p:embeddedFont>
    <p:embeddedFont>
      <p:font typeface="Inter"/>
      <p:regular r:id="rId16"/>
      <p:bold r:id="rId17"/>
      <p:italic r:id="rId18"/>
      <p:boldItalic r:id="rId19"/>
    </p:embeddedFont>
    <p:embeddedFont>
      <p:font typeface="Syne ExtraBold"/>
      <p:bold r:id="rId20"/>
    </p:embeddedFont>
    <p:embeddedFont>
      <p:font typeface="Syne"/>
      <p:regular r:id="rId21"/>
      <p:bold r:id="rId22"/>
    </p:embeddedFont>
    <p:embeddedFont>
      <p:font typeface="Helvetica Neue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yneExtraBold-bold.fntdata"/><Relationship Id="rId22" Type="http://schemas.openxmlformats.org/officeDocument/2006/relationships/font" Target="fonts/Syne-bold.fntdata"/><Relationship Id="rId21" Type="http://schemas.openxmlformats.org/officeDocument/2006/relationships/font" Target="fonts/Syne-regular.fntdata"/><Relationship Id="rId24" Type="http://schemas.openxmlformats.org/officeDocument/2006/relationships/font" Target="fonts/HelveticaNeue-bold.fntdata"/><Relationship Id="rId23" Type="http://schemas.openxmlformats.org/officeDocument/2006/relationships/font" Target="fonts/HelveticaNeu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HelveticaNeue-boldItalic.fntdata"/><Relationship Id="rId25" Type="http://schemas.openxmlformats.org/officeDocument/2006/relationships/font" Target="fonts/HelveticaNeue-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HankenGrotesk-bold.fntdata"/><Relationship Id="rId12" Type="http://schemas.openxmlformats.org/officeDocument/2006/relationships/font" Target="fonts/HankenGrotesk-regular.fntdata"/><Relationship Id="rId15" Type="http://schemas.openxmlformats.org/officeDocument/2006/relationships/font" Target="fonts/HankenGrotesk-boldItalic.fntdata"/><Relationship Id="rId14" Type="http://schemas.openxmlformats.org/officeDocument/2006/relationships/font" Target="fonts/HankenGrotesk-italic.fntdata"/><Relationship Id="rId17" Type="http://schemas.openxmlformats.org/officeDocument/2006/relationships/font" Target="fonts/Inter-bold.fntdata"/><Relationship Id="rId16" Type="http://schemas.openxmlformats.org/officeDocument/2006/relationships/font" Target="fonts/Inter-regular.fntdata"/><Relationship Id="rId19" Type="http://schemas.openxmlformats.org/officeDocument/2006/relationships/font" Target="fonts/Inter-boldItalic.fntdata"/><Relationship Id="rId18" Type="http://schemas.openxmlformats.org/officeDocument/2006/relationships/font" Target="fonts/Inter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SLIDES_API155880930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SLIDES_API155880930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SLIDES_API1558809304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SLIDES_API1558809304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SLIDES_API1558809304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SLIDES_API1558809304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SLIDES_API1558809304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SLIDES_API1558809304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SLIDES_API1558809304_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SLIDES_API1558809304_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4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idx="1" type="subTitle"/>
          </p:nvPr>
        </p:nvSpPr>
        <p:spPr>
          <a:xfrm>
            <a:off x="457200" y="346600"/>
            <a:ext cx="1824900" cy="217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type="title"/>
          </p:nvPr>
        </p:nvSpPr>
        <p:spPr>
          <a:xfrm>
            <a:off x="457200" y="342900"/>
            <a:ext cx="77829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17"/>
          <p:cNvSpPr txBox="1"/>
          <p:nvPr>
            <p:ph idx="2" type="body"/>
          </p:nvPr>
        </p:nvSpPr>
        <p:spPr>
          <a:xfrm>
            <a:off x="457200" y="915600"/>
            <a:ext cx="5709600" cy="365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Font typeface="Helvetica Neue"/>
              <a:buChar char="●"/>
              <a:defRPr sz="2200"/>
            </a:lvl1pPr>
            <a:lvl2pPr indent="-368300" lvl="1" marL="914400">
              <a:spcBef>
                <a:spcPts val="2000"/>
              </a:spcBef>
              <a:spcAft>
                <a:spcPts val="0"/>
              </a:spcAft>
              <a:buSzPts val="2200"/>
              <a:buChar char="○"/>
              <a:defRPr sz="2200"/>
            </a:lvl2pPr>
            <a:lvl3pPr indent="-368300" lvl="2" marL="1371600">
              <a:spcBef>
                <a:spcPts val="2000"/>
              </a:spcBef>
              <a:spcAft>
                <a:spcPts val="0"/>
              </a:spcAft>
              <a:buSzPts val="2200"/>
              <a:buChar char="■"/>
              <a:defRPr sz="2200"/>
            </a:lvl3pPr>
            <a:lvl4pPr indent="-368300" lvl="3" marL="1828800">
              <a:spcBef>
                <a:spcPts val="2000"/>
              </a:spcBef>
              <a:spcAft>
                <a:spcPts val="0"/>
              </a:spcAft>
              <a:buSzPts val="2200"/>
              <a:buChar char="●"/>
              <a:defRPr sz="2200"/>
            </a:lvl4pPr>
            <a:lvl5pPr indent="-368300" lvl="4" marL="2286000">
              <a:spcBef>
                <a:spcPts val="2000"/>
              </a:spcBef>
              <a:spcAft>
                <a:spcPts val="0"/>
              </a:spcAft>
              <a:buSzPts val="2200"/>
              <a:buChar char="○"/>
              <a:defRPr sz="2200"/>
            </a:lvl5pPr>
            <a:lvl6pPr indent="-368300" lvl="5" marL="2743200">
              <a:spcBef>
                <a:spcPts val="2000"/>
              </a:spcBef>
              <a:spcAft>
                <a:spcPts val="0"/>
              </a:spcAft>
              <a:buSzPts val="2200"/>
              <a:buChar char="■"/>
              <a:defRPr sz="2200"/>
            </a:lvl6pPr>
            <a:lvl7pPr indent="-368300" lvl="6" marL="3200400">
              <a:spcBef>
                <a:spcPts val="2000"/>
              </a:spcBef>
              <a:spcAft>
                <a:spcPts val="0"/>
              </a:spcAft>
              <a:buSzPts val="2200"/>
              <a:buChar char="●"/>
              <a:defRPr sz="2200"/>
            </a:lvl7pPr>
            <a:lvl8pPr indent="-368300" lvl="7" marL="3657600">
              <a:spcBef>
                <a:spcPts val="2000"/>
              </a:spcBef>
              <a:spcAft>
                <a:spcPts val="0"/>
              </a:spcAft>
              <a:buSzPts val="2200"/>
              <a:buChar char="○"/>
              <a:defRPr sz="2200"/>
            </a:lvl8pPr>
            <a:lvl9pPr indent="-368300" lvl="8" marL="4114800">
              <a:spcBef>
                <a:spcPts val="2000"/>
              </a:spcBef>
              <a:spcAft>
                <a:spcPts val="2000"/>
              </a:spcAft>
              <a:buSzPts val="2200"/>
              <a:buChar char="■"/>
              <a:defRPr sz="2200"/>
            </a:lvl9pPr>
          </a:lstStyle>
          <a:p/>
        </p:txBody>
      </p:sp>
      <p:sp>
        <p:nvSpPr>
          <p:cNvPr id="68" name="Google Shape;6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>
              <a:buNone/>
              <a:defRPr b="1" sz="800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4">
    <p:bg>
      <p:bgPr>
        <a:solidFill>
          <a:schemeClr val="accent4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 typ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BLANK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" name="Google Shape;7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 2">
  <p:cSld name="BLANK_1_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21"/>
          <p:cNvPicPr preferRelativeResize="0"/>
          <p:nvPr/>
        </p:nvPicPr>
        <p:blipFill>
          <a:blip r:embed="rId2">
            <a:alphaModFix amt="78000"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 1">
  <p:cSld name="BLANK_1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BLANK_1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4" name="Google Shape;84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6">
  <p:cSld name="BLANK_1_1_1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7" name="Google Shape;8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1" y="1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7">
  <p:cSld name="BLANK_1_1_1_1_1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8">
  <p:cSld name="BLANK_1_1_1_1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Syne"/>
              <a:buNone/>
              <a:defRPr b="1" sz="3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●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○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yne"/>
              <a:buChar char="■"/>
              <a:defRPr sz="1200">
                <a:solidFill>
                  <a:schemeClr val="dk1"/>
                </a:solidFill>
                <a:latin typeface="Syne"/>
                <a:ea typeface="Syne"/>
                <a:cs typeface="Syne"/>
                <a:sym typeface="Syne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date" id="98" name="Google Shape;98;p27"/>
          <p:cNvSpPr txBox="1"/>
          <p:nvPr/>
        </p:nvSpPr>
        <p:spPr>
          <a:xfrm rot="-5400000">
            <a:off x="-638275" y="2532800"/>
            <a:ext cx="2743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2"/>
                </a:solidFill>
                <a:latin typeface="Syne"/>
                <a:ea typeface="Syne"/>
                <a:cs typeface="Syne"/>
                <a:sym typeface="Syne"/>
              </a:rPr>
              <a:t>September 14, 2024</a:t>
            </a:r>
            <a:endParaRPr sz="1100">
              <a:solidFill>
                <a:schemeClr val="lt2"/>
              </a:solidFill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id="99" name="Google Shape;99;p27"/>
          <p:cNvSpPr/>
          <p:nvPr/>
        </p:nvSpPr>
        <p:spPr>
          <a:xfrm>
            <a:off x="564725" y="1612775"/>
            <a:ext cx="337500" cy="337500"/>
          </a:xfrm>
          <a:prstGeom prst="donut">
            <a:avLst>
              <a:gd fmla="val 35360" name="adj"/>
            </a:avLst>
          </a:prstGeom>
          <a:solidFill>
            <a:srgbClr val="EEF2F5">
              <a:alpha val="2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  <p:sp>
        <p:nvSpPr>
          <p:cNvPr descr="presentation_title" id="100" name="Google Shape;100;p27"/>
          <p:cNvSpPr txBox="1"/>
          <p:nvPr>
            <p:ph type="ctrTitle"/>
          </p:nvPr>
        </p:nvSpPr>
        <p:spPr>
          <a:xfrm>
            <a:off x="1566350" y="1207775"/>
            <a:ext cx="5661300" cy="281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lt1"/>
                </a:solidFill>
              </a:rPr>
              <a:t>Top Kubernetes Security Risks</a:t>
            </a:r>
            <a:endParaRPr sz="5600">
              <a:solidFill>
                <a:schemeClr val="lt1"/>
              </a:solidFill>
            </a:endParaRPr>
          </a:p>
        </p:txBody>
      </p:sp>
      <p:sp>
        <p:nvSpPr>
          <p:cNvPr id="101" name="Google Shape;101;p27"/>
          <p:cNvSpPr/>
          <p:nvPr/>
        </p:nvSpPr>
        <p:spPr>
          <a:xfrm>
            <a:off x="564725" y="3497025"/>
            <a:ext cx="337500" cy="337500"/>
          </a:xfrm>
          <a:prstGeom prst="donut">
            <a:avLst>
              <a:gd fmla="val 35360" name="adj"/>
            </a:avLst>
          </a:prstGeom>
          <a:solidFill>
            <a:srgbClr val="EEF2F5">
              <a:alpha val="2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102" name="Google Shape;102;p27"/>
          <p:cNvCxnSpPr/>
          <p:nvPr/>
        </p:nvCxnSpPr>
        <p:spPr>
          <a:xfrm>
            <a:off x="1203500" y="458325"/>
            <a:ext cx="0" cy="41058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detail_0" id="107" name="Google Shape;107;p28"/>
          <p:cNvSpPr txBox="1"/>
          <p:nvPr>
            <p:ph idx="4294967295" type="body"/>
          </p:nvPr>
        </p:nvSpPr>
        <p:spPr>
          <a:xfrm>
            <a:off x="3845825" y="518850"/>
            <a:ext cx="41532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Misconfigured Role-Based Access Control (RBAC) can grant excessive permissions to users or service accounts, leading to privilege escalation. Attackers can exploit these misconfigurations to deploy malicious pods or access sensitive data.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detail_1" id="108" name="Google Shape;108;p28"/>
          <p:cNvSpPr txBox="1"/>
          <p:nvPr>
            <p:ph idx="4294967295" type="body"/>
          </p:nvPr>
        </p:nvSpPr>
        <p:spPr>
          <a:xfrm>
            <a:off x="3845825" y="1961382"/>
            <a:ext cx="41532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Follow the principle of least privilege: Grant users only the permissions they truly need to perform their tasks, minimizing the risk of unauthorized actions.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header_0" id="109" name="Google Shape;109;p28"/>
          <p:cNvSpPr txBox="1"/>
          <p:nvPr>
            <p:ph idx="4294967295" type="subTitle"/>
          </p:nvPr>
        </p:nvSpPr>
        <p:spPr>
          <a:xfrm>
            <a:off x="2369100" y="518968"/>
            <a:ext cx="13914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Understanding RBAC Risks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header_1" id="110" name="Google Shape;110;p28"/>
          <p:cNvSpPr txBox="1"/>
          <p:nvPr>
            <p:ph idx="4294967295" type="subTitle"/>
          </p:nvPr>
        </p:nvSpPr>
        <p:spPr>
          <a:xfrm>
            <a:off x="2369100" y="1961447"/>
            <a:ext cx="13914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Mitigation Strategy 1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header_2" id="111" name="Google Shape;111;p28"/>
          <p:cNvSpPr txBox="1"/>
          <p:nvPr>
            <p:ph idx="4294967295" type="subTitle"/>
          </p:nvPr>
        </p:nvSpPr>
        <p:spPr>
          <a:xfrm>
            <a:off x="2369100" y="3403956"/>
            <a:ext cx="13914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Mitigation Strategy 2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detail_2" id="112" name="Google Shape;112;p28"/>
          <p:cNvSpPr txBox="1"/>
          <p:nvPr>
            <p:ph idx="4294967295" type="body"/>
          </p:nvPr>
        </p:nvSpPr>
        <p:spPr>
          <a:xfrm>
            <a:off x="3845825" y="3403928"/>
            <a:ext cx="4153200" cy="11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Regularly audit and review RBAC policies to ensure they align with current access requirements. Use tools like kube-bench to validate RBAC configurations and identify potential misconfigurations.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title" id="113" name="Google Shape;113;p28"/>
          <p:cNvSpPr txBox="1"/>
          <p:nvPr>
            <p:ph idx="4294967295" type="title"/>
          </p:nvPr>
        </p:nvSpPr>
        <p:spPr>
          <a:xfrm flipH="1" rot="-5400000">
            <a:off x="-1223600" y="2000975"/>
            <a:ext cx="4719900" cy="136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>
                <a:solidFill>
                  <a:schemeClr val="lt2"/>
                </a:solidFill>
                <a:latin typeface="Syne ExtraBold"/>
                <a:ea typeface="Syne ExtraBold"/>
                <a:cs typeface="Syne ExtraBold"/>
                <a:sym typeface="Syne ExtraBold"/>
              </a:rPr>
              <a:t>Misconfigured RBAC</a:t>
            </a:r>
            <a:endParaRPr b="0" sz="3000">
              <a:solidFill>
                <a:schemeClr val="lt2"/>
              </a:solidFill>
              <a:latin typeface="Syne ExtraBold"/>
              <a:ea typeface="Syne ExtraBold"/>
              <a:cs typeface="Syne ExtraBold"/>
              <a:sym typeface="Syne ExtraBold"/>
            </a:endParaRPr>
          </a:p>
        </p:txBody>
      </p:sp>
      <p:cxnSp>
        <p:nvCxnSpPr>
          <p:cNvPr id="114" name="Google Shape;114;p28"/>
          <p:cNvCxnSpPr/>
          <p:nvPr/>
        </p:nvCxnSpPr>
        <p:spPr>
          <a:xfrm>
            <a:off x="2171100" y="518850"/>
            <a:ext cx="0" cy="4105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28"/>
          <p:cNvSpPr/>
          <p:nvPr/>
        </p:nvSpPr>
        <p:spPr>
          <a:xfrm>
            <a:off x="8068850" y="4287150"/>
            <a:ext cx="337500" cy="337500"/>
          </a:xfrm>
          <a:prstGeom prst="donut">
            <a:avLst>
              <a:gd fmla="val 35360" name="adj"/>
            </a:avLst>
          </a:prstGeom>
          <a:solidFill>
            <a:srgbClr val="EEF2F5">
              <a:alpha val="2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116" name="Google Shape;116;p28"/>
          <p:cNvCxnSpPr/>
          <p:nvPr/>
        </p:nvCxnSpPr>
        <p:spPr>
          <a:xfrm>
            <a:off x="8237600" y="518850"/>
            <a:ext cx="0" cy="4105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title" id="121" name="Google Shape;121;p29"/>
          <p:cNvSpPr txBox="1"/>
          <p:nvPr>
            <p:ph idx="4294967295" type="title"/>
          </p:nvPr>
        </p:nvSpPr>
        <p:spPr>
          <a:xfrm>
            <a:off x="457200" y="445025"/>
            <a:ext cx="83751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>
                <a:solidFill>
                  <a:schemeClr val="dk2"/>
                </a:solidFill>
              </a:rPr>
              <a:t>Unsecured API Server</a:t>
            </a:r>
            <a:endParaRPr sz="2420">
              <a:solidFill>
                <a:schemeClr val="dk2"/>
              </a:solidFill>
            </a:endParaRPr>
          </a:p>
        </p:txBody>
      </p:sp>
      <p:sp>
        <p:nvSpPr>
          <p:cNvPr descr="header_2" id="122" name="Google Shape;122;p29"/>
          <p:cNvSpPr txBox="1"/>
          <p:nvPr>
            <p:ph idx="4294967295" type="subTitle"/>
          </p:nvPr>
        </p:nvSpPr>
        <p:spPr>
          <a:xfrm>
            <a:off x="6059489" y="2024875"/>
            <a:ext cx="2626200" cy="611100"/>
          </a:xfrm>
          <a:prstGeom prst="rect">
            <a:avLst/>
          </a:prstGeom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Strong Authentication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detail_0" id="123" name="Google Shape;123;p29"/>
          <p:cNvSpPr txBox="1"/>
          <p:nvPr>
            <p:ph idx="4294967295" type="body"/>
          </p:nvPr>
        </p:nvSpPr>
        <p:spPr>
          <a:xfrm>
            <a:off x="457200" y="2684496"/>
            <a:ext cx="26262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" sz="1100">
                <a:solidFill>
                  <a:schemeClr val="lt2"/>
                </a:solidFill>
              </a:rPr>
              <a:t>An unsecured Kubernetes API server exposed to the public internet is vulnerable to unauthorized access. Attackers can exploit this access to perform malicious actions within the cluster.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header_0" id="124" name="Google Shape;124;p29"/>
          <p:cNvSpPr txBox="1"/>
          <p:nvPr>
            <p:ph idx="4294967295" type="subTitle"/>
          </p:nvPr>
        </p:nvSpPr>
        <p:spPr>
          <a:xfrm>
            <a:off x="457200" y="2024875"/>
            <a:ext cx="26262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400">
                <a:solidFill>
                  <a:schemeClr val="lt2"/>
                </a:solidFill>
              </a:rPr>
              <a:t>Risk of Exposure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header_1" id="125" name="Google Shape;125;p29"/>
          <p:cNvSpPr txBox="1"/>
          <p:nvPr>
            <p:ph idx="4294967295" type="subTitle"/>
          </p:nvPr>
        </p:nvSpPr>
        <p:spPr>
          <a:xfrm>
            <a:off x="3258345" y="2024875"/>
            <a:ext cx="26262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400">
                <a:solidFill>
                  <a:schemeClr val="lt2"/>
                </a:solidFill>
              </a:rPr>
              <a:t>Access Restrictions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detail_1" id="126" name="Google Shape;126;p29"/>
          <p:cNvSpPr txBox="1"/>
          <p:nvPr>
            <p:ph idx="4294967295" type="body"/>
          </p:nvPr>
        </p:nvSpPr>
        <p:spPr>
          <a:xfrm>
            <a:off x="3258420" y="2684428"/>
            <a:ext cx="2626200" cy="1811400"/>
          </a:xfrm>
          <a:prstGeom prst="rect">
            <a:avLst/>
          </a:prstGeom>
        </p:spPr>
        <p:txBody>
          <a:bodyPr anchorCtr="0" anchor="t" bIns="91425" lIns="13715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Mitigate risks by restricting access to the API server using firewalls and network policies. Only allow trusted IP addresses to connect to the server.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detail_2" id="127" name="Google Shape;127;p29"/>
          <p:cNvSpPr txBox="1"/>
          <p:nvPr>
            <p:ph idx="4294967295" type="body"/>
          </p:nvPr>
        </p:nvSpPr>
        <p:spPr>
          <a:xfrm>
            <a:off x="6059489" y="2684496"/>
            <a:ext cx="2626200" cy="1811400"/>
          </a:xfrm>
          <a:prstGeom prst="rect">
            <a:avLst/>
          </a:prstGeom>
        </p:spPr>
        <p:txBody>
          <a:bodyPr anchorCtr="0" anchor="t" bIns="91425" lIns="13715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Enforce strong authentication methods such as OAuth or client certificates. Additionally, disable anonymous access to enhance the security of the API server.</a:t>
            </a:r>
            <a:endParaRPr sz="1100">
              <a:solidFill>
                <a:schemeClr val="lt2"/>
              </a:solidFill>
            </a:endParaRPr>
          </a:p>
        </p:txBody>
      </p:sp>
      <p:grpSp>
        <p:nvGrpSpPr>
          <p:cNvPr id="128" name="Google Shape;128;p29"/>
          <p:cNvGrpSpPr/>
          <p:nvPr/>
        </p:nvGrpSpPr>
        <p:grpSpPr>
          <a:xfrm>
            <a:off x="457200" y="1158567"/>
            <a:ext cx="8228400" cy="3416797"/>
            <a:chOff x="457200" y="865750"/>
            <a:chExt cx="8228400" cy="3709475"/>
          </a:xfrm>
        </p:grpSpPr>
        <p:cxnSp>
          <p:nvCxnSpPr>
            <p:cNvPr id="129" name="Google Shape;129;p29"/>
            <p:cNvCxnSpPr/>
            <p:nvPr/>
          </p:nvCxnSpPr>
          <p:spPr>
            <a:xfrm>
              <a:off x="3210050" y="865750"/>
              <a:ext cx="54621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0" name="Google Shape;130;p29"/>
            <p:cNvCxnSpPr/>
            <p:nvPr/>
          </p:nvCxnSpPr>
          <p:spPr>
            <a:xfrm>
              <a:off x="457200" y="4575225"/>
              <a:ext cx="8228400" cy="0"/>
            </a:xfrm>
            <a:prstGeom prst="straightConnector1">
              <a:avLst/>
            </a:prstGeom>
            <a:noFill/>
            <a:ln cap="flat" cmpd="sng" w="9525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31" name="Google Shape;131;p29"/>
          <p:cNvSpPr/>
          <p:nvPr/>
        </p:nvSpPr>
        <p:spPr>
          <a:xfrm>
            <a:off x="2778900" y="1005100"/>
            <a:ext cx="337500" cy="337500"/>
          </a:xfrm>
          <a:prstGeom prst="donut">
            <a:avLst>
              <a:gd fmla="val 35360" name="adj"/>
            </a:avLst>
          </a:prstGeom>
          <a:solidFill>
            <a:srgbClr val="EEF2F5">
              <a:alpha val="25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detail_0" id="136" name="Google Shape;136;p30"/>
          <p:cNvSpPr txBox="1"/>
          <p:nvPr>
            <p:ph idx="4294967295" type="body"/>
          </p:nvPr>
        </p:nvSpPr>
        <p:spPr>
          <a:xfrm>
            <a:off x="4470679" y="911400"/>
            <a:ext cx="42186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Kubernetes Secrets are stored in plaintext in etcd by default. If the etcd database is compromised, attackers can access all stored secrets, leading to data breaches.</a:t>
            </a:r>
            <a:endParaRPr sz="1100"/>
          </a:p>
        </p:txBody>
      </p:sp>
      <p:sp>
        <p:nvSpPr>
          <p:cNvPr descr="detail_1" id="137" name="Google Shape;137;p30"/>
          <p:cNvSpPr txBox="1"/>
          <p:nvPr>
            <p:ph idx="4294967295" type="body"/>
          </p:nvPr>
        </p:nvSpPr>
        <p:spPr>
          <a:xfrm>
            <a:off x="4470679" y="2132683"/>
            <a:ext cx="42186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Enable encryption for secrets at rest in etcd to protect sensitive information from unauthorized access. This adds a layer of security to stored secrets.</a:t>
            </a:r>
            <a:endParaRPr sz="1100"/>
          </a:p>
        </p:txBody>
      </p:sp>
      <p:sp>
        <p:nvSpPr>
          <p:cNvPr descr="header_0" id="138" name="Google Shape;138;p30"/>
          <p:cNvSpPr txBox="1"/>
          <p:nvPr>
            <p:ph idx="4294967295" type="subTitle"/>
          </p:nvPr>
        </p:nvSpPr>
        <p:spPr>
          <a:xfrm>
            <a:off x="3074650" y="911500"/>
            <a:ext cx="13155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/>
              <a:t>Risk of Plaintext Secrets</a:t>
            </a:r>
            <a:endParaRPr b="1" sz="1400"/>
          </a:p>
        </p:txBody>
      </p:sp>
      <p:sp>
        <p:nvSpPr>
          <p:cNvPr descr="header_1" id="139" name="Google Shape;139;p30"/>
          <p:cNvSpPr txBox="1"/>
          <p:nvPr>
            <p:ph idx="4294967295" type="subTitle"/>
          </p:nvPr>
        </p:nvSpPr>
        <p:spPr>
          <a:xfrm>
            <a:off x="3074650" y="2132737"/>
            <a:ext cx="13155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/>
              <a:t>Mitigation: Encrypt Secrets</a:t>
            </a:r>
            <a:endParaRPr b="1" sz="1400"/>
          </a:p>
        </p:txBody>
      </p:sp>
      <p:sp>
        <p:nvSpPr>
          <p:cNvPr descr="header_2" id="140" name="Google Shape;140;p30"/>
          <p:cNvSpPr txBox="1"/>
          <p:nvPr>
            <p:ph idx="4294967295" type="subTitle"/>
          </p:nvPr>
        </p:nvSpPr>
        <p:spPr>
          <a:xfrm>
            <a:off x="3074650" y="3354000"/>
            <a:ext cx="13155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300"/>
              <a:t>Use External Secret Management</a:t>
            </a:r>
            <a:endParaRPr b="1" sz="1300"/>
          </a:p>
        </p:txBody>
      </p:sp>
      <p:sp>
        <p:nvSpPr>
          <p:cNvPr descr="detail_2" id="141" name="Google Shape;141;p30"/>
          <p:cNvSpPr txBox="1"/>
          <p:nvPr>
            <p:ph idx="4294967295" type="body"/>
          </p:nvPr>
        </p:nvSpPr>
        <p:spPr>
          <a:xfrm>
            <a:off x="4470679" y="3353979"/>
            <a:ext cx="42186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/>
              <a:t>Utilize external secret management tools like HashiCorp Vault or AWS KMS for secure storage and retrieval of secrets, reducing the risk of exposure through etcd.</a:t>
            </a:r>
            <a:endParaRPr sz="1100"/>
          </a:p>
        </p:txBody>
      </p:sp>
      <p:sp>
        <p:nvSpPr>
          <p:cNvPr descr="title" id="142" name="Google Shape;142;p30"/>
          <p:cNvSpPr txBox="1"/>
          <p:nvPr>
            <p:ph idx="4294967295" type="title"/>
          </p:nvPr>
        </p:nvSpPr>
        <p:spPr>
          <a:xfrm>
            <a:off x="458575" y="1190400"/>
            <a:ext cx="2057400" cy="276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2"/>
                </a:solidFill>
              </a:rPr>
              <a:t>Insecure Secrets Management</a:t>
            </a:r>
            <a:endParaRPr sz="2500">
              <a:solidFill>
                <a:schemeClr val="dk2"/>
              </a:solidFill>
            </a:endParaRPr>
          </a:p>
        </p:txBody>
      </p:sp>
      <p:sp>
        <p:nvSpPr>
          <p:cNvPr id="143" name="Google Shape;143;p30"/>
          <p:cNvSpPr/>
          <p:nvPr/>
        </p:nvSpPr>
        <p:spPr>
          <a:xfrm>
            <a:off x="506350" y="1956000"/>
            <a:ext cx="1231500" cy="1231500"/>
          </a:xfrm>
          <a:prstGeom prst="donut">
            <a:avLst>
              <a:gd fmla="val 35360" name="adj"/>
            </a:avLst>
          </a:prstGeom>
          <a:solidFill>
            <a:srgbClr val="9A7197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yne"/>
              <a:ea typeface="Syne"/>
              <a:cs typeface="Syne"/>
              <a:sym typeface="Syne"/>
            </a:endParaRPr>
          </a:p>
        </p:txBody>
      </p:sp>
      <p:cxnSp>
        <p:nvCxnSpPr>
          <p:cNvPr id="144" name="Google Shape;144;p30"/>
          <p:cNvCxnSpPr/>
          <p:nvPr/>
        </p:nvCxnSpPr>
        <p:spPr>
          <a:xfrm>
            <a:off x="2724925" y="518850"/>
            <a:ext cx="0" cy="4105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header_2" id="149" name="Google Shape;149;p31"/>
          <p:cNvSpPr txBox="1"/>
          <p:nvPr>
            <p:ph idx="4294967295" type="subTitle"/>
          </p:nvPr>
        </p:nvSpPr>
        <p:spPr>
          <a:xfrm>
            <a:off x="6048750" y="1912825"/>
            <a:ext cx="2606100" cy="611100"/>
          </a:xfrm>
          <a:prstGeom prst="rect">
            <a:avLst/>
          </a:prstGeom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2"/>
                </a:solidFill>
              </a:rPr>
              <a:t>Mitigation Strategy 2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detail_0" id="150" name="Google Shape;150;p31"/>
          <p:cNvSpPr txBox="1"/>
          <p:nvPr>
            <p:ph idx="4294967295" type="body"/>
          </p:nvPr>
        </p:nvSpPr>
        <p:spPr>
          <a:xfrm>
            <a:off x="489150" y="2572445"/>
            <a:ext cx="2606100" cy="18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1100"/>
              <a:buNone/>
            </a:pPr>
            <a:r>
              <a:rPr lang="en" sz="1100">
                <a:solidFill>
                  <a:schemeClr val="lt2"/>
                </a:solidFill>
              </a:rPr>
              <a:t>Supply chain attacks involve compromising third-party container images or software dependencies. If these components are vulnerable or malicious, attackers can infiltrate the Kubernetes cluster.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header_0" id="151" name="Google Shape;151;p31"/>
          <p:cNvSpPr txBox="1"/>
          <p:nvPr>
            <p:ph idx="4294967295" type="subTitle"/>
          </p:nvPr>
        </p:nvSpPr>
        <p:spPr>
          <a:xfrm>
            <a:off x="489150" y="1912825"/>
            <a:ext cx="26061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400">
                <a:solidFill>
                  <a:schemeClr val="lt2"/>
                </a:solidFill>
              </a:rPr>
              <a:t>Risk Overview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header_1" id="152" name="Google Shape;152;p31"/>
          <p:cNvSpPr txBox="1"/>
          <p:nvPr>
            <p:ph idx="4294967295" type="subTitle"/>
          </p:nvPr>
        </p:nvSpPr>
        <p:spPr>
          <a:xfrm>
            <a:off x="3268950" y="1912825"/>
            <a:ext cx="2606100" cy="611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137150" spcFirstLastPara="1" rIns="137150" wrap="square" tIns="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" sz="1400">
                <a:solidFill>
                  <a:schemeClr val="lt2"/>
                </a:solidFill>
              </a:rPr>
              <a:t>Mitigation Strategy 1</a:t>
            </a:r>
            <a:endParaRPr b="1" sz="1400">
              <a:solidFill>
                <a:schemeClr val="lt2"/>
              </a:solidFill>
            </a:endParaRPr>
          </a:p>
        </p:txBody>
      </p:sp>
      <p:sp>
        <p:nvSpPr>
          <p:cNvPr descr="detail_1" id="153" name="Google Shape;153;p31"/>
          <p:cNvSpPr txBox="1"/>
          <p:nvPr>
            <p:ph idx="4294967295" type="body"/>
          </p:nvPr>
        </p:nvSpPr>
        <p:spPr>
          <a:xfrm>
            <a:off x="3269025" y="2572377"/>
            <a:ext cx="2606100" cy="1811400"/>
          </a:xfrm>
          <a:prstGeom prst="rect">
            <a:avLst/>
          </a:prstGeom>
        </p:spPr>
        <p:txBody>
          <a:bodyPr anchorCtr="0" anchor="t" bIns="91425" lIns="137150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Use image scanning tools like Trivy, Clair, or Anchore to identify vulnerabilities in container images before deployment.</a:t>
            </a:r>
            <a:endParaRPr sz="1100">
              <a:solidFill>
                <a:schemeClr val="lt2"/>
              </a:solidFill>
            </a:endParaRPr>
          </a:p>
        </p:txBody>
      </p:sp>
      <p:sp>
        <p:nvSpPr>
          <p:cNvPr descr="detail_2" id="154" name="Google Shape;154;p31"/>
          <p:cNvSpPr txBox="1"/>
          <p:nvPr>
            <p:ph idx="4294967295" type="body"/>
          </p:nvPr>
        </p:nvSpPr>
        <p:spPr>
          <a:xfrm>
            <a:off x="6048750" y="2572445"/>
            <a:ext cx="2606100" cy="1811400"/>
          </a:xfrm>
          <a:prstGeom prst="rect">
            <a:avLst/>
          </a:prstGeom>
        </p:spPr>
        <p:txBody>
          <a:bodyPr anchorCtr="0" anchor="t" bIns="91425" lIns="137150" spcFirstLastPara="1" rIns="91425" wrap="square" tIns="1828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chemeClr val="lt2"/>
                </a:solidFill>
              </a:rPr>
              <a:t>Sign and verify container images using tools like Notary to ensure their integrity and authenticity.</a:t>
            </a:r>
            <a:endParaRPr sz="1100">
              <a:solidFill>
                <a:schemeClr val="lt2"/>
              </a:solidFill>
            </a:endParaRPr>
          </a:p>
        </p:txBody>
      </p:sp>
      <p:cxnSp>
        <p:nvCxnSpPr>
          <p:cNvPr id="155" name="Google Shape;155;p31"/>
          <p:cNvCxnSpPr/>
          <p:nvPr/>
        </p:nvCxnSpPr>
        <p:spPr>
          <a:xfrm>
            <a:off x="3161775" y="1846050"/>
            <a:ext cx="0" cy="27435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6" name="Google Shape;156;p31"/>
          <p:cNvCxnSpPr/>
          <p:nvPr/>
        </p:nvCxnSpPr>
        <p:spPr>
          <a:xfrm>
            <a:off x="5959950" y="1846050"/>
            <a:ext cx="0" cy="2743500"/>
          </a:xfrm>
          <a:prstGeom prst="straightConnector1">
            <a:avLst/>
          </a:prstGeom>
          <a:noFill/>
          <a:ln cap="flat" cmpd="sng" w="9525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descr="title" id="157" name="Google Shape;157;p31"/>
          <p:cNvSpPr txBox="1"/>
          <p:nvPr>
            <p:ph idx="4294967295" type="title"/>
          </p:nvPr>
        </p:nvSpPr>
        <p:spPr>
          <a:xfrm flipH="1">
            <a:off x="2268000" y="648350"/>
            <a:ext cx="4581300" cy="87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2"/>
                </a:solidFill>
              </a:rPr>
              <a:t>Supply Chain Attacks</a:t>
            </a:r>
            <a:endParaRPr sz="24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osmic Dust">
  <a:themeElements>
    <a:clrScheme name="Simple Light">
      <a:dk1>
        <a:srgbClr val="5F4E61"/>
      </a:dk1>
      <a:lt1>
        <a:srgbClr val="DAE2EC"/>
      </a:lt1>
      <a:dk2>
        <a:srgbClr val="6E5872"/>
      </a:dk2>
      <a:lt2>
        <a:srgbClr val="EEF3F5"/>
      </a:lt2>
      <a:accent1>
        <a:srgbClr val="9A7197"/>
      </a:accent1>
      <a:accent2>
        <a:srgbClr val="AFD2E9"/>
      </a:accent2>
      <a:accent3>
        <a:srgbClr val="9D96B8"/>
      </a:accent3>
      <a:accent4>
        <a:srgbClr val="C4CDE0"/>
      </a:accent4>
      <a:accent5>
        <a:srgbClr val="6448A3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